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8" r:id="rId6"/>
    <p:sldId id="27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52A07-C5B2-6E4E-171A-41988A000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04AFC3-F1E9-2F32-C64B-920B09676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C523CE-7566-9826-0C8D-27F3E5F6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73AAA1-1841-C9B8-EDC0-3D7C4DEA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8A6263-9CA0-F338-6513-669567CB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0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8C5CE-5BD4-7FBA-98ED-10D2A2B38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443C15-7AEF-17D7-3A76-432BEB396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CCA0ED-957E-8390-8D9D-7643947A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C8C0A7-513B-21FE-7390-BEA8AEFC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22B3C9-11F6-402F-D697-6DF762EB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31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C4B4996-BEFF-C7F7-58F8-5C99927B3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B7D72B-BF1C-A695-77A8-C6BA7A777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0DBAA9-FDCB-042E-3CE3-80539409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1C7460-80F2-732B-0BD7-BA803015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F1A9B7-6E2F-CED8-7EC3-21641390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77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66034-9264-A3AE-8833-911BF467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5C4C9C-0013-CEF9-805B-712C9941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5DB02A-0DAF-2C65-AA2B-53F17DA1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44EBB-FE3F-5189-8675-7D3FBB80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896087-EF40-3FC8-6A82-5A240A47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97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54968-A718-4032-D2DC-5065CD79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272B5F-CCF3-6A4E-289B-C8DD6FD5F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3BE441-C651-F3D9-D890-E09A17B48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B6A137-F827-E11A-4981-4963AE5D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9F1CB6-36D3-157F-1E39-7A772C31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72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9FE90-C4C1-4DD7-93B3-D9D60FDC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20797-0ED1-CC67-B02A-D52C1FA27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3509F7-D7CA-758F-BC4F-5123C5A8D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BCBE5C-DF1B-4E83-BDBF-ED4C4464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0C0476-2946-E0DD-82C7-2FE608D8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12DCF1-04EE-D92E-1101-4AB07D23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32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D6315-2589-1319-8C4F-BB4F51E2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9F9B7F-2BFB-E929-C059-AC7AA1AF1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2B7600-0988-49C4-CB96-6C47B5577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936BF94-CE1C-9BDC-C8E8-FC6A9F44B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535D56-3B0B-FC3A-DBC2-78C96EBF6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AB50E53-A33C-F04E-70DA-366C5C1F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D0C4C71-9AE6-FA3D-4E04-80B52022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DCE6FF0-8517-71F8-0C0B-37293BF1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BBCB9-792F-BC74-BA33-8FB91A5A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9605706-0165-DD51-93D0-A13E0D05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5DCD8E-E47D-22E3-610A-5EB622DB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A5D6870-C402-A49D-3B5A-2F1FFC7D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32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DAEBD8-E644-8639-A9C9-11CFA64A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7F15E4-6516-FA07-1E0A-2E338E4F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7F8D18-B2D8-CD7C-1E26-8230A40E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68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0580C-77D1-225C-46A7-1B1EA5DD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9DCD16-68AD-F6FE-5C70-082EEE9DF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A48344-6CEE-B36E-BB0E-54BD29A66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865A73-66C4-4516-ACCA-26F72DAC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CC25FC-50CC-F7E8-E62D-10B1F8ED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B3AB65-4094-2658-65CF-07C5BA17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8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C00AB-1D4A-DD8E-87A0-E2350E70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941D3D-9BF9-450C-A04E-B5A479990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E5E468-01A3-799A-50EF-E29AE9FFC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D9933A-E256-584A-343E-E101AC32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4F75E5-49F9-62B6-5BB6-37708EAD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5C8EA7-6835-FC26-EF4E-664C33C7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67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42F4109-FE77-43BC-496A-CFEF6BA0E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817014-466E-3884-C038-CB5BC72D2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2DACBA-7E0D-4808-9035-16D5E90BD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5B8C-111C-461F-BFB0-5E52ADC5CBC1}" type="datetimeFigureOut">
              <a:rPr lang="nl-NL" smtClean="0"/>
              <a:t>14-2-2024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A9BB04-6D5F-9884-3C7F-BC691513F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820DDE-9476-1F8D-644A-24A93E184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BDD-AF54-49FF-8195-90653BFE8D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84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393C6F-A999-8552-C1E2-18F334477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2975" y="1446083"/>
            <a:ext cx="8160298" cy="3779568"/>
          </a:xfrm>
        </p:spPr>
        <p:txBody>
          <a:bodyPr anchor="ctr">
            <a:normAutofit fontScale="90000"/>
          </a:bodyPr>
          <a:lstStyle/>
          <a:p>
            <a:pPr algn="l"/>
            <a:r>
              <a:rPr lang="nl-NL" sz="2400" b="1" dirty="0"/>
              <a:t>Stichting METS Tennisbanen – SMT</a:t>
            </a: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		</a:t>
            </a:r>
            <a:r>
              <a:rPr lang="nl-NL" sz="2400" b="0" i="0" u="none" strike="noStrike" dirty="0">
                <a:effectLst/>
                <a:latin typeface="Calibri" panose="020F0502020204030204" pitchFamily="34" charset="0"/>
              </a:rPr>
              <a:t>Bevorderen van de tennissport </a:t>
            </a:r>
            <a:br>
              <a:rPr lang="nl-NL" sz="2400" b="0" i="0" u="none" strike="noStrike" dirty="0">
                <a:effectLst/>
                <a:latin typeface="Calibri" panose="020F0502020204030204" pitchFamily="34" charset="0"/>
              </a:rPr>
            </a:br>
            <a:r>
              <a:rPr lang="nl-NL" sz="2400" b="0" i="0" u="none" strike="noStrike" dirty="0">
                <a:effectLst/>
                <a:latin typeface="Calibri" panose="020F0502020204030204" pitchFamily="34" charset="0"/>
              </a:rPr>
              <a:t>		met focus op </a:t>
            </a:r>
            <a:r>
              <a:rPr lang="nl-NL" sz="2400" b="1" i="0" u="none" strike="noStrike" dirty="0">
                <a:effectLst/>
                <a:latin typeface="Calibri" panose="020F0502020204030204" pitchFamily="34" charset="0"/>
              </a:rPr>
              <a:t>beheer en onderhoud van</a:t>
            </a:r>
            <a:r>
              <a:rPr lang="nl-NL" sz="2400" b="0" i="0" u="none" strike="noStrike" dirty="0">
                <a:effectLst/>
                <a:latin typeface="Calibri" panose="020F0502020204030204" pitchFamily="34" charset="0"/>
              </a:rPr>
              <a:t> </a:t>
            </a:r>
            <a:br>
              <a:rPr lang="nl-NL" sz="2400" b="0" i="0" u="none" strike="noStrike" dirty="0">
                <a:effectLst/>
                <a:latin typeface="Calibri" panose="020F0502020204030204" pitchFamily="34" charset="0"/>
              </a:rPr>
            </a:br>
            <a:r>
              <a:rPr lang="nl-NL" sz="2400" b="0" i="0" u="none" strike="noStrike" dirty="0">
                <a:effectLst/>
                <a:latin typeface="Calibri" panose="020F0502020204030204" pitchFamily="34" charset="0"/>
              </a:rPr>
              <a:t>		het tennispark van de </a:t>
            </a:r>
            <a:r>
              <a:rPr lang="nl-NL" sz="2400" b="0" i="0" u="none" strike="noStrike" dirty="0" err="1">
                <a:effectLst/>
                <a:latin typeface="Calibri" panose="020F0502020204030204" pitchFamily="34" charset="0"/>
              </a:rPr>
              <a:t>Metsbanen</a:t>
            </a:r>
            <a:r>
              <a:rPr lang="nl-NL" sz="2400" b="0" i="0" u="none" strike="noStrike" dirty="0">
                <a:effectLst/>
                <a:latin typeface="Calibri" panose="020F0502020204030204" pitchFamily="34" charset="0"/>
              </a:rPr>
              <a:t> te Scheveningen</a:t>
            </a:r>
            <a:r>
              <a:rPr lang="nl-NL" sz="2400" dirty="0"/>
              <a:t> </a:t>
            </a: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		</a:t>
            </a:r>
            <a:r>
              <a:rPr lang="nl-NL" sz="2400" b="1" dirty="0"/>
              <a:t>Attractief Tennispark en Gebouw voor</a:t>
            </a:r>
            <a:br>
              <a:rPr lang="nl-NL" sz="2400" dirty="0"/>
            </a:br>
            <a:r>
              <a:rPr lang="nl-NL" sz="2400" dirty="0"/>
              <a:t>			-  de Vereniging, </a:t>
            </a:r>
            <a:br>
              <a:rPr lang="nl-NL" sz="2400" dirty="0"/>
            </a:br>
            <a:r>
              <a:rPr lang="nl-NL" sz="2400" dirty="0"/>
              <a:t>			-  haar leden en </a:t>
            </a:r>
            <a:br>
              <a:rPr lang="nl-NL" sz="2400" dirty="0"/>
            </a:br>
            <a:r>
              <a:rPr lang="nl-NL" sz="2400" dirty="0"/>
              <a:t>			-  derden</a:t>
            </a:r>
            <a:br>
              <a:rPr lang="nl-NL" sz="2400" dirty="0"/>
            </a:br>
            <a:br>
              <a:rPr lang="nl-NL" sz="2400" dirty="0"/>
            </a:br>
            <a:endParaRPr lang="nl-NL" sz="24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6347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>
            <a:extLst>
              <a:ext uri="{FF2B5EF4-FFF2-40B4-BE49-F238E27FC236}">
                <a16:creationId xmlns:a16="http://schemas.microsoft.com/office/drawing/2014/main" id="{373B8C30-3CF7-89C7-E169-DC002C118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34" y="1852863"/>
            <a:ext cx="2477094" cy="161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2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970738-5460-E87A-F210-6C0E81F8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630" y="1169128"/>
            <a:ext cx="5013144" cy="117837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nl-NL" b="1" dirty="0"/>
            </a:br>
            <a:r>
              <a:rPr lang="nl-NL" b="1" dirty="0"/>
              <a:t>SMT Bestuur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1DA1CE-A84D-102D-8A13-BF9015911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628" y="2347504"/>
            <a:ext cx="5013145" cy="234519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1900" i="1" dirty="0"/>
              <a:t>op persoonlijke titel</a:t>
            </a:r>
          </a:p>
          <a:p>
            <a:pPr marL="457200" lvl="1" indent="0">
              <a:buNone/>
            </a:pPr>
            <a:r>
              <a:rPr lang="nl-NL" sz="1900" dirty="0"/>
              <a:t>Ronald </a:t>
            </a:r>
            <a:r>
              <a:rPr lang="nl-NL" sz="1900" dirty="0" err="1"/>
              <a:t>Baarends</a:t>
            </a:r>
            <a:r>
              <a:rPr lang="nl-NL" sz="1900" dirty="0"/>
              <a:t> (</a:t>
            </a:r>
            <a:r>
              <a:rPr lang="nl-NL" sz="1900" dirty="0" err="1"/>
              <a:t>vz</a:t>
            </a:r>
            <a:r>
              <a:rPr lang="nl-NL" sz="1900" dirty="0"/>
              <a:t>)	</a:t>
            </a:r>
          </a:p>
          <a:p>
            <a:pPr marL="457200" lvl="1" indent="0">
              <a:buNone/>
            </a:pPr>
            <a:r>
              <a:rPr lang="nl-NL" sz="1900" dirty="0"/>
              <a:t>Joni Wagner		</a:t>
            </a:r>
          </a:p>
          <a:p>
            <a:pPr marL="457200" lvl="1" indent="0">
              <a:buNone/>
            </a:pPr>
            <a:r>
              <a:rPr lang="nl-NL" sz="1900" dirty="0"/>
              <a:t>Rene Willems (uittredend)</a:t>
            </a:r>
          </a:p>
          <a:p>
            <a:pPr marL="0" indent="0">
              <a:buNone/>
            </a:pPr>
            <a:endParaRPr lang="nl-NL" sz="1900" i="1" dirty="0"/>
          </a:p>
          <a:p>
            <a:pPr marL="0" indent="0">
              <a:buNone/>
            </a:pPr>
            <a:r>
              <a:rPr lang="nl-NL" sz="1900" i="1" dirty="0"/>
              <a:t>namens Bestuur HLTC 	</a:t>
            </a:r>
          </a:p>
          <a:p>
            <a:pPr marL="457200" lvl="1" indent="0">
              <a:buNone/>
            </a:pPr>
            <a:r>
              <a:rPr lang="nl-NL" sz="1900" dirty="0"/>
              <a:t>Cock Jol </a:t>
            </a:r>
            <a:r>
              <a:rPr lang="nl-NL" sz="1500" dirty="0"/>
              <a:t>(Wim Gottenbos) </a:t>
            </a:r>
          </a:p>
          <a:p>
            <a:pPr marL="457200" lvl="1" indent="0">
              <a:buNone/>
            </a:pPr>
            <a:r>
              <a:rPr lang="nl-NL" sz="1900" dirty="0"/>
              <a:t>Gerben </a:t>
            </a:r>
            <a:r>
              <a:rPr lang="nl-NL" sz="1900" dirty="0" err="1"/>
              <a:t>Schuhmacher</a:t>
            </a:r>
            <a:r>
              <a:rPr lang="nl-NL" sz="1900" dirty="0"/>
              <a:t> </a:t>
            </a:r>
            <a:r>
              <a:rPr lang="nl-NL" sz="1500" dirty="0"/>
              <a:t>(Katalin Tatar)</a:t>
            </a:r>
          </a:p>
          <a:p>
            <a:pPr marL="0" indent="0">
              <a:buNone/>
            </a:pPr>
            <a:endParaRPr lang="nl-NL" sz="1400" i="1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A212049-7594-FEAD-3256-AAACC6AEB820}"/>
              </a:ext>
            </a:extLst>
          </p:cNvPr>
          <p:cNvSpPr txBox="1">
            <a:spLocks/>
          </p:cNvSpPr>
          <p:nvPr/>
        </p:nvSpPr>
        <p:spPr>
          <a:xfrm>
            <a:off x="6364758" y="1169128"/>
            <a:ext cx="4624756" cy="1178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nl-NL" b="1" dirty="0"/>
          </a:p>
          <a:p>
            <a:pPr algn="ctr"/>
            <a:r>
              <a:rPr lang="nl-NL" b="1" dirty="0"/>
              <a:t>SMT Personeel</a:t>
            </a:r>
          </a:p>
          <a:p>
            <a:pPr algn="ctr"/>
            <a:endParaRPr lang="nl-NL" b="1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145D1F6-2534-B22B-7FEB-26CF722BC0ED}"/>
              </a:ext>
            </a:extLst>
          </p:cNvPr>
          <p:cNvSpPr txBox="1">
            <a:spLocks/>
          </p:cNvSpPr>
          <p:nvPr/>
        </p:nvSpPr>
        <p:spPr>
          <a:xfrm>
            <a:off x="6364758" y="2347504"/>
            <a:ext cx="4624756" cy="2345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/>
              <a:t>Parkdirecteur	    </a:t>
            </a:r>
          </a:p>
          <a:p>
            <a:pPr marL="0" indent="0">
              <a:buNone/>
            </a:pPr>
            <a:r>
              <a:rPr lang="nl-NL" sz="1800" dirty="0"/>
              <a:t>	Jasper den Heijer	</a:t>
            </a:r>
          </a:p>
          <a:p>
            <a:pPr marL="0" indent="0" algn="r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Medewerkers                </a:t>
            </a:r>
          </a:p>
          <a:p>
            <a:pPr marL="914400" lvl="2" indent="0">
              <a:buNone/>
            </a:pPr>
            <a:r>
              <a:rPr lang="nl-NL" sz="1800" dirty="0"/>
              <a:t>Thomas </a:t>
            </a:r>
            <a:r>
              <a:rPr lang="nl-NL" sz="1800" dirty="0" err="1"/>
              <a:t>Ament</a:t>
            </a:r>
            <a:endParaRPr lang="nl-NL" sz="1800" dirty="0"/>
          </a:p>
          <a:p>
            <a:pPr marL="914400" lvl="2" indent="0">
              <a:buNone/>
            </a:pPr>
            <a:r>
              <a:rPr lang="nl-NL" sz="1800" dirty="0"/>
              <a:t>Etienne </a:t>
            </a:r>
            <a:r>
              <a:rPr lang="nl-NL" sz="1800" dirty="0" err="1"/>
              <a:t>Schriks</a:t>
            </a:r>
            <a:r>
              <a:rPr lang="nl-NL" sz="1800" dirty="0"/>
              <a:t> (zzp)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CA461D0-2693-516A-CBAA-6887E6A282C5}"/>
              </a:ext>
            </a:extLst>
          </p:cNvPr>
          <p:cNvSpPr txBox="1"/>
          <p:nvPr/>
        </p:nvSpPr>
        <p:spPr>
          <a:xfrm>
            <a:off x="988628" y="5319540"/>
            <a:ext cx="417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highlight>
                  <a:srgbClr val="00FFFF"/>
                </a:highlight>
              </a:rPr>
              <a:t>Email	Parkbeheermetssmt@gmail.com</a:t>
            </a:r>
          </a:p>
        </p:txBody>
      </p:sp>
    </p:spTree>
    <p:extLst>
      <p:ext uri="{BB962C8B-B14F-4D97-AF65-F5344CB8AC3E}">
        <p14:creationId xmlns:p14="http://schemas.microsoft.com/office/powerpoint/2010/main" val="226241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al 7">
            <a:extLst>
              <a:ext uri="{FF2B5EF4-FFF2-40B4-BE49-F238E27FC236}">
                <a16:creationId xmlns:a16="http://schemas.microsoft.com/office/drawing/2014/main" id="{DEDC2047-56BD-890C-AC93-42004439A256}"/>
              </a:ext>
            </a:extLst>
          </p:cNvPr>
          <p:cNvSpPr/>
          <p:nvPr/>
        </p:nvSpPr>
        <p:spPr>
          <a:xfrm>
            <a:off x="659098" y="4748086"/>
            <a:ext cx="3523716" cy="196553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SMT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1C2C74A-C95A-ABCA-F804-8BF885B6E158}"/>
              </a:ext>
            </a:extLst>
          </p:cNvPr>
          <p:cNvSpPr/>
          <p:nvPr/>
        </p:nvSpPr>
        <p:spPr>
          <a:xfrm>
            <a:off x="6955478" y="4748086"/>
            <a:ext cx="3523716" cy="1965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HLTC</a:t>
            </a:r>
          </a:p>
        </p:txBody>
      </p:sp>
      <p:sp>
        <p:nvSpPr>
          <p:cNvPr id="10" name="Pijl: omhoog/omlaag 9">
            <a:extLst>
              <a:ext uri="{FF2B5EF4-FFF2-40B4-BE49-F238E27FC236}">
                <a16:creationId xmlns:a16="http://schemas.microsoft.com/office/drawing/2014/main" id="{9FCAD8F2-529D-684D-916F-67794B738A43}"/>
              </a:ext>
            </a:extLst>
          </p:cNvPr>
          <p:cNvSpPr/>
          <p:nvPr/>
        </p:nvSpPr>
        <p:spPr>
          <a:xfrm rot="5400000">
            <a:off x="5154703" y="4357366"/>
            <a:ext cx="854580" cy="274697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CC4C98C7-3D94-3734-5B61-FB1479D446B0}"/>
              </a:ext>
            </a:extLst>
          </p:cNvPr>
          <p:cNvSpPr/>
          <p:nvPr/>
        </p:nvSpPr>
        <p:spPr>
          <a:xfrm>
            <a:off x="3713880" y="142213"/>
            <a:ext cx="5444124" cy="149687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Leden van de vereniging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6FC2DDB7-3265-BC6F-2CA6-800E8BADEF46}"/>
              </a:ext>
            </a:extLst>
          </p:cNvPr>
          <p:cNvCxnSpPr>
            <a:cxnSpLocks/>
            <a:stCxn id="9" idx="0"/>
            <a:endCxn id="11" idx="4"/>
          </p:cNvCxnSpPr>
          <p:nvPr/>
        </p:nvCxnSpPr>
        <p:spPr>
          <a:xfrm flipH="1" flipV="1">
            <a:off x="6435942" y="1639091"/>
            <a:ext cx="2281394" cy="3108995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Ovaal 15">
            <a:extLst>
              <a:ext uri="{FF2B5EF4-FFF2-40B4-BE49-F238E27FC236}">
                <a16:creationId xmlns:a16="http://schemas.microsoft.com/office/drawing/2014/main" id="{2CEBCA0F-51B8-4D34-25F8-788CADD8C6EB}"/>
              </a:ext>
            </a:extLst>
          </p:cNvPr>
          <p:cNvSpPr/>
          <p:nvPr/>
        </p:nvSpPr>
        <p:spPr>
          <a:xfrm>
            <a:off x="8271529" y="2376532"/>
            <a:ext cx="1553889" cy="126919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Tennis</a:t>
            </a:r>
          </a:p>
          <a:p>
            <a:pPr algn="ctr"/>
            <a:r>
              <a:rPr lang="nl-NL" dirty="0"/>
              <a:t>Leraren</a:t>
            </a: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2808CBE1-7F5F-CA60-F05E-C9231A4AA3F6}"/>
              </a:ext>
            </a:extLst>
          </p:cNvPr>
          <p:cNvSpPr/>
          <p:nvPr/>
        </p:nvSpPr>
        <p:spPr>
          <a:xfrm>
            <a:off x="9699657" y="992162"/>
            <a:ext cx="1321964" cy="13392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KNLTB</a:t>
            </a:r>
          </a:p>
        </p:txBody>
      </p: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169D516D-F41C-8D65-21DB-B40A11A03325}"/>
              </a:ext>
            </a:extLst>
          </p:cNvPr>
          <p:cNvCxnSpPr>
            <a:cxnSpLocks/>
            <a:stCxn id="8" idx="0"/>
            <a:endCxn id="147" idx="4"/>
          </p:cNvCxnSpPr>
          <p:nvPr/>
        </p:nvCxnSpPr>
        <p:spPr>
          <a:xfrm flipV="1">
            <a:off x="2420956" y="3345011"/>
            <a:ext cx="455422" cy="14030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9B0AD8AE-EAB9-EEAA-F882-3458320F52D6}"/>
              </a:ext>
            </a:extLst>
          </p:cNvPr>
          <p:cNvCxnSpPr>
            <a:cxnSpLocks/>
            <a:stCxn id="8" idx="0"/>
            <a:endCxn id="146" idx="4"/>
          </p:cNvCxnSpPr>
          <p:nvPr/>
        </p:nvCxnSpPr>
        <p:spPr>
          <a:xfrm flipV="1">
            <a:off x="2420956" y="3055829"/>
            <a:ext cx="186799" cy="1692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4F055BB7-BA60-6F7F-8FDE-D3641142D784}"/>
              </a:ext>
            </a:extLst>
          </p:cNvPr>
          <p:cNvCxnSpPr>
            <a:cxnSpLocks/>
            <a:stCxn id="8" idx="7"/>
            <a:endCxn id="137" idx="2"/>
          </p:cNvCxnSpPr>
          <p:nvPr/>
        </p:nvCxnSpPr>
        <p:spPr>
          <a:xfrm flipV="1">
            <a:off x="3666778" y="4021089"/>
            <a:ext cx="1395719" cy="10148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echthoek 36">
            <a:extLst>
              <a:ext uri="{FF2B5EF4-FFF2-40B4-BE49-F238E27FC236}">
                <a16:creationId xmlns:a16="http://schemas.microsoft.com/office/drawing/2014/main" id="{B96DBE56-78DE-FDB1-F150-6D9DDD96488F}"/>
              </a:ext>
            </a:extLst>
          </p:cNvPr>
          <p:cNvSpPr/>
          <p:nvPr/>
        </p:nvSpPr>
        <p:spPr>
          <a:xfrm>
            <a:off x="4768491" y="2078302"/>
            <a:ext cx="1391342" cy="94808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Parkeer</a:t>
            </a:r>
          </a:p>
          <a:p>
            <a:pPr algn="ctr"/>
            <a:r>
              <a:rPr lang="nl-NL" dirty="0"/>
              <a:t>terrein</a:t>
            </a:r>
          </a:p>
        </p:txBody>
      </p: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B67BEEF6-5DA8-004C-8683-70DA09173742}"/>
              </a:ext>
            </a:extLst>
          </p:cNvPr>
          <p:cNvCxnSpPr>
            <a:cxnSpLocks/>
            <a:stCxn id="8" idx="7"/>
            <a:endCxn id="37" idx="2"/>
          </p:cNvCxnSpPr>
          <p:nvPr/>
        </p:nvCxnSpPr>
        <p:spPr>
          <a:xfrm flipV="1">
            <a:off x="3666778" y="3026385"/>
            <a:ext cx="1797384" cy="20095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80EA7622-1976-F794-C31A-33EC4921095E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9963158" y="4473151"/>
            <a:ext cx="535561" cy="56278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4DBB5E28-048C-6DBB-322A-78F7C50372E2}"/>
              </a:ext>
            </a:extLst>
          </p:cNvPr>
          <p:cNvCxnSpPr>
            <a:cxnSpLocks/>
            <a:endCxn id="17" idx="4"/>
          </p:cNvCxnSpPr>
          <p:nvPr/>
        </p:nvCxnSpPr>
        <p:spPr>
          <a:xfrm flipV="1">
            <a:off x="9294307" y="2331434"/>
            <a:ext cx="1066332" cy="251573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388B419D-D28D-BF1E-504B-9FD68269F81E}"/>
              </a:ext>
            </a:extLst>
          </p:cNvPr>
          <p:cNvCxnSpPr>
            <a:cxnSpLocks/>
            <a:stCxn id="9" idx="0"/>
            <a:endCxn id="16" idx="4"/>
          </p:cNvCxnSpPr>
          <p:nvPr/>
        </p:nvCxnSpPr>
        <p:spPr>
          <a:xfrm flipV="1">
            <a:off x="8717336" y="3645726"/>
            <a:ext cx="331138" cy="110236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1F132340-B28A-399A-BF38-A169EE35089E}"/>
              </a:ext>
            </a:extLst>
          </p:cNvPr>
          <p:cNvCxnSpPr>
            <a:cxnSpLocks/>
            <a:endCxn id="37" idx="3"/>
          </p:cNvCxnSpPr>
          <p:nvPr/>
        </p:nvCxnSpPr>
        <p:spPr>
          <a:xfrm flipH="1" flipV="1">
            <a:off x="6159833" y="2552344"/>
            <a:ext cx="1845670" cy="229482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Ovaal 92">
            <a:extLst>
              <a:ext uri="{FF2B5EF4-FFF2-40B4-BE49-F238E27FC236}">
                <a16:creationId xmlns:a16="http://schemas.microsoft.com/office/drawing/2014/main" id="{0BF3325C-2AE5-EC30-4F4D-CC90BA9E18DC}"/>
              </a:ext>
            </a:extLst>
          </p:cNvPr>
          <p:cNvSpPr/>
          <p:nvPr/>
        </p:nvSpPr>
        <p:spPr>
          <a:xfrm>
            <a:off x="45576" y="2331434"/>
            <a:ext cx="1273214" cy="117421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5" name="Rechte verbindingslijn met pijl 104">
            <a:extLst>
              <a:ext uri="{FF2B5EF4-FFF2-40B4-BE49-F238E27FC236}">
                <a16:creationId xmlns:a16="http://schemas.microsoft.com/office/drawing/2014/main" id="{4C562A6C-C55E-E03D-2809-0D77EC054288}"/>
              </a:ext>
            </a:extLst>
          </p:cNvPr>
          <p:cNvCxnSpPr>
            <a:cxnSpLocks/>
            <a:endCxn id="8" idx="1"/>
          </p:cNvCxnSpPr>
          <p:nvPr/>
        </p:nvCxnSpPr>
        <p:spPr>
          <a:xfrm flipH="1">
            <a:off x="1175134" y="4127293"/>
            <a:ext cx="61244" cy="9086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Rechte verbindingslijn met pijl 106">
            <a:extLst>
              <a:ext uri="{FF2B5EF4-FFF2-40B4-BE49-F238E27FC236}">
                <a16:creationId xmlns:a16="http://schemas.microsoft.com/office/drawing/2014/main" id="{2A85011A-950A-BCC6-B0CA-CD8BFF3F1F5B}"/>
              </a:ext>
            </a:extLst>
          </p:cNvPr>
          <p:cNvCxnSpPr>
            <a:cxnSpLocks/>
            <a:stCxn id="93" idx="3"/>
            <a:endCxn id="8" idx="1"/>
          </p:cNvCxnSpPr>
          <p:nvPr/>
        </p:nvCxnSpPr>
        <p:spPr>
          <a:xfrm>
            <a:off x="232034" y="3333686"/>
            <a:ext cx="943100" cy="17022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8" name="Rechte verbindingslijn met pijl 107">
            <a:extLst>
              <a:ext uri="{FF2B5EF4-FFF2-40B4-BE49-F238E27FC236}">
                <a16:creationId xmlns:a16="http://schemas.microsoft.com/office/drawing/2014/main" id="{A0AB5C22-365E-97DF-8E42-6FAF8AD84750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929769" y="4479828"/>
            <a:ext cx="245365" cy="55610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Ovaal 114">
            <a:extLst>
              <a:ext uri="{FF2B5EF4-FFF2-40B4-BE49-F238E27FC236}">
                <a16:creationId xmlns:a16="http://schemas.microsoft.com/office/drawing/2014/main" id="{E00E98D0-83D6-E0EB-F4F4-A51FEBCDF318}"/>
              </a:ext>
            </a:extLst>
          </p:cNvPr>
          <p:cNvSpPr/>
          <p:nvPr/>
        </p:nvSpPr>
        <p:spPr>
          <a:xfrm>
            <a:off x="172329" y="3291534"/>
            <a:ext cx="1166573" cy="11461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6" name="Ovaal 115">
            <a:extLst>
              <a:ext uri="{FF2B5EF4-FFF2-40B4-BE49-F238E27FC236}">
                <a16:creationId xmlns:a16="http://schemas.microsoft.com/office/drawing/2014/main" id="{E1035BA2-975D-B172-DD7B-E582F68289B2}"/>
              </a:ext>
            </a:extLst>
          </p:cNvPr>
          <p:cNvSpPr/>
          <p:nvPr/>
        </p:nvSpPr>
        <p:spPr>
          <a:xfrm>
            <a:off x="306111" y="2863699"/>
            <a:ext cx="1358639" cy="116299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Leveranciers</a:t>
            </a:r>
          </a:p>
        </p:txBody>
      </p:sp>
      <p:sp>
        <p:nvSpPr>
          <p:cNvPr id="137" name="Ovaal 136">
            <a:extLst>
              <a:ext uri="{FF2B5EF4-FFF2-40B4-BE49-F238E27FC236}">
                <a16:creationId xmlns:a16="http://schemas.microsoft.com/office/drawing/2014/main" id="{501D82DA-0F6E-86C5-76DB-78BF97046A84}"/>
              </a:ext>
            </a:extLst>
          </p:cNvPr>
          <p:cNvSpPr/>
          <p:nvPr/>
        </p:nvSpPr>
        <p:spPr>
          <a:xfrm>
            <a:off x="5062497" y="3383780"/>
            <a:ext cx="1662546" cy="12746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2">
                    <a:lumMod val="50000"/>
                  </a:schemeClr>
                </a:solidFill>
              </a:rPr>
              <a:t>Horeca</a:t>
            </a:r>
          </a:p>
        </p:txBody>
      </p:sp>
      <p:cxnSp>
        <p:nvCxnSpPr>
          <p:cNvPr id="140" name="Rechte verbindingslijn met pijl 139">
            <a:extLst>
              <a:ext uri="{FF2B5EF4-FFF2-40B4-BE49-F238E27FC236}">
                <a16:creationId xmlns:a16="http://schemas.microsoft.com/office/drawing/2014/main" id="{B17277CB-0714-B63F-920E-658190EEA95A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582440" y="4331139"/>
            <a:ext cx="889074" cy="70479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5" name="Ovaal 144">
            <a:extLst>
              <a:ext uri="{FF2B5EF4-FFF2-40B4-BE49-F238E27FC236}">
                <a16:creationId xmlns:a16="http://schemas.microsoft.com/office/drawing/2014/main" id="{9709C332-6BE7-55A1-CECA-772297C28B2A}"/>
              </a:ext>
            </a:extLst>
          </p:cNvPr>
          <p:cNvSpPr/>
          <p:nvPr/>
        </p:nvSpPr>
        <p:spPr>
          <a:xfrm>
            <a:off x="1489941" y="1731015"/>
            <a:ext cx="1662546" cy="12746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Huurders</a:t>
            </a:r>
          </a:p>
        </p:txBody>
      </p:sp>
      <p:sp>
        <p:nvSpPr>
          <p:cNvPr id="146" name="Ovaal 145">
            <a:extLst>
              <a:ext uri="{FF2B5EF4-FFF2-40B4-BE49-F238E27FC236}">
                <a16:creationId xmlns:a16="http://schemas.microsoft.com/office/drawing/2014/main" id="{03EE8E5D-98BF-5F03-8598-96C0BE3A493C}"/>
              </a:ext>
            </a:extLst>
          </p:cNvPr>
          <p:cNvSpPr/>
          <p:nvPr/>
        </p:nvSpPr>
        <p:spPr>
          <a:xfrm>
            <a:off x="1776482" y="1781211"/>
            <a:ext cx="1662546" cy="12746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Huurders</a:t>
            </a:r>
          </a:p>
        </p:txBody>
      </p:sp>
      <p:sp>
        <p:nvSpPr>
          <p:cNvPr id="147" name="Ovaal 146">
            <a:extLst>
              <a:ext uri="{FF2B5EF4-FFF2-40B4-BE49-F238E27FC236}">
                <a16:creationId xmlns:a16="http://schemas.microsoft.com/office/drawing/2014/main" id="{E4C627BE-E037-6162-3D34-7F64508E35E9}"/>
              </a:ext>
            </a:extLst>
          </p:cNvPr>
          <p:cNvSpPr/>
          <p:nvPr/>
        </p:nvSpPr>
        <p:spPr>
          <a:xfrm>
            <a:off x="2045105" y="2070393"/>
            <a:ext cx="1662546" cy="12746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Huurders</a:t>
            </a:r>
          </a:p>
        </p:txBody>
      </p:sp>
      <p:cxnSp>
        <p:nvCxnSpPr>
          <p:cNvPr id="155" name="Rechte verbindingslijn met pijl 154">
            <a:extLst>
              <a:ext uri="{FF2B5EF4-FFF2-40B4-BE49-F238E27FC236}">
                <a16:creationId xmlns:a16="http://schemas.microsoft.com/office/drawing/2014/main" id="{309EFA4B-3BF7-8931-9522-523C712E0F92}"/>
              </a:ext>
            </a:extLst>
          </p:cNvPr>
          <p:cNvCxnSpPr>
            <a:cxnSpLocks/>
            <a:endCxn id="145" idx="3"/>
          </p:cNvCxnSpPr>
          <p:nvPr/>
        </p:nvCxnSpPr>
        <p:spPr>
          <a:xfrm flipH="1" flipV="1">
            <a:off x="1733415" y="2818970"/>
            <a:ext cx="604950" cy="19324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Ovaal 184">
            <a:extLst>
              <a:ext uri="{FF2B5EF4-FFF2-40B4-BE49-F238E27FC236}">
                <a16:creationId xmlns:a16="http://schemas.microsoft.com/office/drawing/2014/main" id="{1AACD274-2C0F-ED17-190B-6BAA21BFDE4C}"/>
              </a:ext>
            </a:extLst>
          </p:cNvPr>
          <p:cNvSpPr/>
          <p:nvPr/>
        </p:nvSpPr>
        <p:spPr>
          <a:xfrm>
            <a:off x="10238637" y="3330011"/>
            <a:ext cx="1775952" cy="13392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Sponsoren</a:t>
            </a:r>
          </a:p>
        </p:txBody>
      </p:sp>
    </p:spTree>
    <p:extLst>
      <p:ext uri="{BB962C8B-B14F-4D97-AF65-F5344CB8AC3E}">
        <p14:creationId xmlns:p14="http://schemas.microsoft.com/office/powerpoint/2010/main" val="224751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4A1E69A4-100B-C005-6DBA-C2B7FE89C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68227"/>
              </p:ext>
            </p:extLst>
          </p:nvPr>
        </p:nvGraphicFramePr>
        <p:xfrm>
          <a:off x="871671" y="796257"/>
          <a:ext cx="7879931" cy="501807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281585">
                  <a:extLst>
                    <a:ext uri="{9D8B030D-6E8A-4147-A177-3AD203B41FA5}">
                      <a16:colId xmlns:a16="http://schemas.microsoft.com/office/drawing/2014/main" val="543162829"/>
                    </a:ext>
                  </a:extLst>
                </a:gridCol>
                <a:gridCol w="4598346">
                  <a:extLst>
                    <a:ext uri="{9D8B030D-6E8A-4147-A177-3AD203B41FA5}">
                      <a16:colId xmlns:a16="http://schemas.microsoft.com/office/drawing/2014/main" val="3450460387"/>
                    </a:ext>
                  </a:extLst>
                </a:gridCol>
              </a:tblGrid>
              <a:tr h="660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SMT Takenpakket</a:t>
                      </a:r>
                    </a:p>
                    <a:p>
                      <a:endParaRPr lang="nl-N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Onderwerpen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687307"/>
                  </a:ext>
                </a:extLst>
              </a:tr>
              <a:tr h="359137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Personele Zaken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Bestuur, Parkmanager en Medewerkers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610169"/>
                  </a:ext>
                </a:extLst>
              </a:tr>
              <a:tr h="699924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Financien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Huurcontracten, Beheerskosten, Leveranciers, </a:t>
                      </a:r>
                    </a:p>
                    <a:p>
                      <a:r>
                        <a:rPr lang="nl-NL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Begrotingen, Cashflow, Jaarstukken</a:t>
                      </a:r>
                    </a:p>
                    <a:p>
                      <a:r>
                        <a:rPr lang="nl-NL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Meerjarenplanning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384071"/>
                  </a:ext>
                </a:extLst>
              </a:tr>
              <a:tr h="52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Park Beheer en Onderhoud</a:t>
                      </a:r>
                    </a:p>
                    <a:p>
                      <a:endParaRPr lang="nl-N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Baanonderhoud, Groenvoorzieningen, …</a:t>
                      </a:r>
                    </a:p>
                    <a:p>
                      <a:endParaRPr lang="nl-N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84076"/>
                  </a:ext>
                </a:extLst>
              </a:tr>
              <a:tr h="699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Gebouw Beheer en Onderhoud</a:t>
                      </a:r>
                    </a:p>
                    <a:p>
                      <a:endParaRPr lang="nl-N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Beheer Gebouw, Faciliteiten en Voorzieningen, </a:t>
                      </a:r>
                    </a:p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Sleutelbeheer, Schoonmaak</a:t>
                      </a:r>
                    </a:p>
                    <a:p>
                      <a:endParaRPr lang="nl-N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701110"/>
                  </a:ext>
                </a:extLst>
              </a:tr>
              <a:tr h="529531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Investeringen Park en Gebouw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“</a:t>
                      </a:r>
                      <a:r>
                        <a:rPr lang="nl-NL" sz="16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Wensen van de Vereniging</a:t>
                      </a:r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”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Baanverlichting, Terras, Sanitair, …</a:t>
                      </a:r>
                    </a:p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Duurzaamheid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917428"/>
                  </a:ext>
                </a:extLst>
              </a:tr>
              <a:tr h="699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Informatie</a:t>
                      </a:r>
                    </a:p>
                    <a:p>
                      <a:endParaRPr lang="nl-N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Archivering en Dossiers</a:t>
                      </a:r>
                    </a:p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Handboek SMT</a:t>
                      </a:r>
                    </a:p>
                    <a:p>
                      <a:r>
                        <a:rPr lang="nl-NL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Dashboard SMT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90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83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4A1E69A4-100B-C005-6DBA-C2B7FE89C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08277"/>
              </p:ext>
            </p:extLst>
          </p:nvPr>
        </p:nvGraphicFramePr>
        <p:xfrm>
          <a:off x="1136590" y="894529"/>
          <a:ext cx="6452075" cy="82938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6452075">
                  <a:extLst>
                    <a:ext uri="{9D8B030D-6E8A-4147-A177-3AD203B41FA5}">
                      <a16:colId xmlns:a16="http://schemas.microsoft.com/office/drawing/2014/main" val="543162829"/>
                    </a:ext>
                  </a:extLst>
                </a:gridCol>
              </a:tblGrid>
              <a:tr h="829388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Investeringen Park en Gebouw</a:t>
                      </a:r>
                      <a:endParaRPr lang="nl-N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nl-N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Hoe werkt dat</a:t>
                      </a: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687307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B508B682-A85A-45FE-06F3-4363990256B1}"/>
              </a:ext>
            </a:extLst>
          </p:cNvPr>
          <p:cNvSpPr txBox="1"/>
          <p:nvPr/>
        </p:nvSpPr>
        <p:spPr>
          <a:xfrm>
            <a:off x="2132399" y="4309025"/>
            <a:ext cx="3291840" cy="9233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Parkdirecteur</a:t>
            </a:r>
          </a:p>
          <a:p>
            <a:endParaRPr lang="nl-NL" dirty="0"/>
          </a:p>
          <a:p>
            <a:r>
              <a:rPr lang="nl-NL" dirty="0"/>
              <a:t>Meerjarenplan Groot Onderhoud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44022AA-E26B-1314-A48C-92C2413E62FE}"/>
              </a:ext>
            </a:extLst>
          </p:cNvPr>
          <p:cNvSpPr txBox="1"/>
          <p:nvPr/>
        </p:nvSpPr>
        <p:spPr>
          <a:xfrm>
            <a:off x="2132399" y="2943374"/>
            <a:ext cx="3291840" cy="9233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Bestuur HLTC</a:t>
            </a:r>
          </a:p>
          <a:p>
            <a:endParaRPr lang="nl-NL" dirty="0"/>
          </a:p>
          <a:p>
            <a:r>
              <a:rPr lang="nl-NL" dirty="0"/>
              <a:t>                Investeringswensen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E85B51DF-A232-8783-DB34-803C23BEF985}"/>
              </a:ext>
            </a:extLst>
          </p:cNvPr>
          <p:cNvSpPr/>
          <p:nvPr/>
        </p:nvSpPr>
        <p:spPr>
          <a:xfrm>
            <a:off x="1014826" y="3331879"/>
            <a:ext cx="546931" cy="481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10D282E-4172-C86B-209D-B62A3F9B5410}"/>
              </a:ext>
            </a:extLst>
          </p:cNvPr>
          <p:cNvSpPr/>
          <p:nvPr/>
        </p:nvSpPr>
        <p:spPr>
          <a:xfrm>
            <a:off x="1014827" y="4083084"/>
            <a:ext cx="546931" cy="481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6105EFF-C9B2-5043-969E-DD503876F912}"/>
              </a:ext>
            </a:extLst>
          </p:cNvPr>
          <p:cNvSpPr/>
          <p:nvPr/>
        </p:nvSpPr>
        <p:spPr>
          <a:xfrm>
            <a:off x="1014827" y="4991569"/>
            <a:ext cx="546931" cy="481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EC265247-5F56-5025-DBB1-467F95E8E77A}"/>
              </a:ext>
            </a:extLst>
          </p:cNvPr>
          <p:cNvSpPr/>
          <p:nvPr/>
        </p:nvSpPr>
        <p:spPr>
          <a:xfrm>
            <a:off x="1044031" y="2467328"/>
            <a:ext cx="546931" cy="481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70CF065-4FF2-BA0D-83E0-36ADF8C22C3E}"/>
              </a:ext>
            </a:extLst>
          </p:cNvPr>
          <p:cNvSpPr txBox="1"/>
          <p:nvPr/>
        </p:nvSpPr>
        <p:spPr>
          <a:xfrm>
            <a:off x="973302" y="1966164"/>
            <a:ext cx="75693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Leden</a:t>
            </a:r>
          </a:p>
        </p:txBody>
      </p:sp>
      <p:sp>
        <p:nvSpPr>
          <p:cNvPr id="18" name="Pijl: rechts 17">
            <a:extLst>
              <a:ext uri="{FF2B5EF4-FFF2-40B4-BE49-F238E27FC236}">
                <a16:creationId xmlns:a16="http://schemas.microsoft.com/office/drawing/2014/main" id="{EC54FCFD-C128-6F3F-54EB-F21F107672A0}"/>
              </a:ext>
            </a:extLst>
          </p:cNvPr>
          <p:cNvSpPr/>
          <p:nvPr/>
        </p:nvSpPr>
        <p:spPr>
          <a:xfrm>
            <a:off x="1666759" y="3274380"/>
            <a:ext cx="632059" cy="305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: rechts 18">
            <a:extLst>
              <a:ext uri="{FF2B5EF4-FFF2-40B4-BE49-F238E27FC236}">
                <a16:creationId xmlns:a16="http://schemas.microsoft.com/office/drawing/2014/main" id="{D4F18C84-F66C-F523-68CC-02045CA89BBA}"/>
              </a:ext>
            </a:extLst>
          </p:cNvPr>
          <p:cNvSpPr/>
          <p:nvPr/>
        </p:nvSpPr>
        <p:spPr>
          <a:xfrm>
            <a:off x="1637150" y="4603703"/>
            <a:ext cx="632059" cy="305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A02DC62B-698B-C45F-C7E6-9A9AA66274DE}"/>
              </a:ext>
            </a:extLst>
          </p:cNvPr>
          <p:cNvSpPr/>
          <p:nvPr/>
        </p:nvSpPr>
        <p:spPr>
          <a:xfrm>
            <a:off x="6360200" y="2069408"/>
            <a:ext cx="4281443" cy="34880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b="1" dirty="0">
                <a:solidFill>
                  <a:schemeClr val="accent2">
                    <a:lumMod val="75000"/>
                  </a:schemeClr>
                </a:solidFill>
              </a:rPr>
              <a:t>SMT Bestuur          Strategie</a:t>
            </a:r>
          </a:p>
          <a:p>
            <a:endParaRPr lang="nl-NL" sz="2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b="1" dirty="0">
                <a:solidFill>
                  <a:schemeClr val="accent2">
                    <a:lumMod val="75000"/>
                  </a:schemeClr>
                </a:solidFill>
              </a:rPr>
              <a:t>		 </a:t>
            </a:r>
          </a:p>
        </p:txBody>
      </p:sp>
      <p:sp>
        <p:nvSpPr>
          <p:cNvPr id="22" name="Pijl: rechts 21">
            <a:extLst>
              <a:ext uri="{FF2B5EF4-FFF2-40B4-BE49-F238E27FC236}">
                <a16:creationId xmlns:a16="http://schemas.microsoft.com/office/drawing/2014/main" id="{98B67FBD-F6D2-1B75-8DA2-24C31D491CF3}"/>
              </a:ext>
            </a:extLst>
          </p:cNvPr>
          <p:cNvSpPr/>
          <p:nvPr/>
        </p:nvSpPr>
        <p:spPr>
          <a:xfrm>
            <a:off x="5004573" y="3181995"/>
            <a:ext cx="1639952" cy="35030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: rechts 22">
            <a:extLst>
              <a:ext uri="{FF2B5EF4-FFF2-40B4-BE49-F238E27FC236}">
                <a16:creationId xmlns:a16="http://schemas.microsoft.com/office/drawing/2014/main" id="{3F4D1FDE-3142-919A-A54A-41BCF828BAC4}"/>
              </a:ext>
            </a:extLst>
          </p:cNvPr>
          <p:cNvSpPr/>
          <p:nvPr/>
        </p:nvSpPr>
        <p:spPr>
          <a:xfrm>
            <a:off x="5004573" y="4528998"/>
            <a:ext cx="1639952" cy="35030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E8472592-839A-3E13-517D-0561321AE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178" y="2526415"/>
            <a:ext cx="3873084" cy="2872041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B740FFF5-7642-FF8F-1482-183A77C683C1}"/>
              </a:ext>
            </a:extLst>
          </p:cNvPr>
          <p:cNvSpPr txBox="1"/>
          <p:nvPr/>
        </p:nvSpPr>
        <p:spPr>
          <a:xfrm>
            <a:off x="9439564" y="3274380"/>
            <a:ext cx="1974199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Criteria</a:t>
            </a:r>
          </a:p>
          <a:p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Financiele ruimte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Prioriteiten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Uitvoerbaarheid</a:t>
            </a: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24339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D74A89-0B6C-4CA8-A677-814B1A1CC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73B8BA71-60A8-AF17-BCF9-E59DCD0B3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55228"/>
              </p:ext>
            </p:extLst>
          </p:nvPr>
        </p:nvGraphicFramePr>
        <p:xfrm>
          <a:off x="741870" y="707366"/>
          <a:ext cx="11133828" cy="101655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1133828">
                  <a:extLst>
                    <a:ext uri="{9D8B030D-6E8A-4147-A177-3AD203B41FA5}">
                      <a16:colId xmlns:a16="http://schemas.microsoft.com/office/drawing/2014/main" val="543162829"/>
                    </a:ext>
                  </a:extLst>
                </a:gridCol>
              </a:tblGrid>
              <a:tr h="1016551"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nl-NL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SMT - </a:t>
                      </a:r>
                      <a:r>
                        <a:rPr lang="nl-NL" sz="2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Highlights</a:t>
                      </a:r>
                      <a:r>
                        <a:rPr lang="nl-NL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2023</a:t>
                      </a:r>
                    </a:p>
                    <a:p>
                      <a:pPr algn="ctr"/>
                      <a:endParaRPr lang="nl-NL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7286" marR="117965" marT="78643" marB="786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687307"/>
                  </a:ext>
                </a:extLst>
              </a:tr>
            </a:tbl>
          </a:graphicData>
        </a:graphic>
      </p:graphicFrame>
      <p:sp>
        <p:nvSpPr>
          <p:cNvPr id="3" name="Rechthoek 2">
            <a:extLst>
              <a:ext uri="{FF2B5EF4-FFF2-40B4-BE49-F238E27FC236}">
                <a16:creationId xmlns:a16="http://schemas.microsoft.com/office/drawing/2014/main" id="{EE534D1B-9DAB-18F0-7189-4C774642D989}"/>
              </a:ext>
            </a:extLst>
          </p:cNvPr>
          <p:cNvSpPr/>
          <p:nvPr/>
        </p:nvSpPr>
        <p:spPr>
          <a:xfrm>
            <a:off x="741870" y="2076091"/>
            <a:ext cx="5060831" cy="362596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/>
              <a:t>Terrein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Onderhoud Banen (BHS / in eigen beheer)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Baanmeubilair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Camera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Tuincommissie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r>
              <a:rPr lang="nl-NL" sz="2000" b="1" dirty="0"/>
              <a:t>Verlichting Banen 6-10 (</a:t>
            </a:r>
            <a:r>
              <a:rPr lang="nl-NL" sz="2000" dirty="0"/>
              <a:t>Uitvoering in 2024)</a:t>
            </a:r>
          </a:p>
          <a:p>
            <a:endParaRPr lang="nl-NL" sz="2000" dirty="0"/>
          </a:p>
          <a:p>
            <a:endParaRPr lang="nl-NL" sz="2000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581367BD-5F1E-80F6-5158-564B0A504295}"/>
              </a:ext>
            </a:extLst>
          </p:cNvPr>
          <p:cNvSpPr/>
          <p:nvPr/>
        </p:nvSpPr>
        <p:spPr>
          <a:xfrm>
            <a:off x="6506144" y="2076091"/>
            <a:ext cx="5285117" cy="362596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b="1" dirty="0"/>
          </a:p>
          <a:p>
            <a:endParaRPr lang="nl-NL" sz="2000" b="1" dirty="0"/>
          </a:p>
          <a:p>
            <a:r>
              <a:rPr lang="nl-NL" sz="2000" b="1" dirty="0"/>
              <a:t>Gebouw</a:t>
            </a:r>
          </a:p>
          <a:p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Sanitair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Dakreparatie</a:t>
            </a: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Terras (Doeken / Windscherm)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Kozijnen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Elektra</a:t>
            </a:r>
          </a:p>
          <a:p>
            <a:endParaRPr lang="nl-NL" sz="2000" dirty="0"/>
          </a:p>
          <a:p>
            <a:r>
              <a:rPr lang="nl-NL" sz="2000" b="1" dirty="0"/>
              <a:t>Horeca voorzieningen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922228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Breedbeeld</PresentationFormat>
  <Paragraphs>102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Stichting METS Tennisbanen – SMT     Bevorderen van de tennissport    met focus op beheer en onderhoud van    het tennispark van de Metsbanen te Scheveningen       Attractief Tennispark en Gebouw voor    -  de Vereniging,     -  haar leden en     -  derden  </vt:lpstr>
      <vt:lpstr> SMT Bestuur 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METS Tennisbanen – SMT     Bevorderen van de tennissport    met focus op beheer en onderhoud van    het tennispark van de Metsbanen te Scheveningen       Attractief Tennispark en Gebouw    voor gebruik door     - de Vereniging,     - haar leden en     - derden</dc:title>
  <dc:creator>Rene Willems</dc:creator>
  <cp:lastModifiedBy>Gerben Schuhmacher</cp:lastModifiedBy>
  <cp:revision>15</cp:revision>
  <dcterms:created xsi:type="dcterms:W3CDTF">2023-02-06T12:11:20Z</dcterms:created>
  <dcterms:modified xsi:type="dcterms:W3CDTF">2024-02-14T09:12:07Z</dcterms:modified>
</cp:coreProperties>
</file>